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The uterus:</a:t>
            </a:r>
          </a:p>
          <a:p>
            <a:pPr>
              <a:buNone/>
            </a:pPr>
            <a:r>
              <a:rPr lang="en-US" sz="2800" dirty="0" smtClean="0"/>
              <a:t>-Pear shaped structure attached to oviducts at upper end and to vagina at lower end.</a:t>
            </a:r>
          </a:p>
          <a:p>
            <a:pPr>
              <a:buNone/>
            </a:pPr>
            <a:r>
              <a:rPr lang="en-US" sz="2800" dirty="0" smtClean="0"/>
              <a:t>-Uterine wall has 3 layers:</a:t>
            </a:r>
          </a:p>
          <a:p>
            <a:pPr>
              <a:buNone/>
            </a:pPr>
            <a:r>
              <a:rPr lang="en-US" sz="2800" dirty="0" smtClean="0"/>
              <a:t>*Endometrium</a:t>
            </a:r>
          </a:p>
          <a:p>
            <a:pPr>
              <a:buNone/>
            </a:pPr>
            <a:r>
              <a:rPr lang="en-US" sz="2800" dirty="0" smtClean="0"/>
              <a:t>*Myometrium                          </a:t>
            </a:r>
          </a:p>
          <a:p>
            <a:pPr>
              <a:buNone/>
            </a:pPr>
            <a:r>
              <a:rPr lang="en-US" sz="2800" dirty="0" smtClean="0"/>
              <a:t>*Serosa or </a:t>
            </a:r>
          </a:p>
          <a:p>
            <a:pPr>
              <a:buNone/>
            </a:pPr>
            <a:r>
              <a:rPr lang="en-US" sz="2800" dirty="0" smtClean="0"/>
              <a:t>adventitia</a:t>
            </a:r>
          </a:p>
          <a:p>
            <a:pPr>
              <a:buNone/>
            </a:pPr>
            <a:endParaRPr lang="en-GB" sz="2800" dirty="0"/>
          </a:p>
        </p:txBody>
      </p:sp>
      <p:pic>
        <p:nvPicPr>
          <p:cNvPr id="6" name="Picture 5" descr="24-11a_IntFmlRprOrgs_1"/>
          <p:cNvPicPr>
            <a:picLocks noChangeAspect="1" noChangeArrowheads="1"/>
          </p:cNvPicPr>
          <p:nvPr/>
        </p:nvPicPr>
        <p:blipFill>
          <a:blip r:embed="rId2"/>
          <a:srcRect l="2727" t="20000" r="2727" b="11765"/>
          <a:stretch>
            <a:fillRect/>
          </a:stretch>
        </p:blipFill>
        <p:spPr bwMode="auto">
          <a:xfrm>
            <a:off x="2590800" y="2362200"/>
            <a:ext cx="655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*Endometrium</a:t>
            </a:r>
          </a:p>
          <a:p>
            <a:pPr algn="just">
              <a:buNone/>
            </a:pPr>
            <a:r>
              <a:rPr lang="en-US" sz="2800" dirty="0" smtClean="0"/>
              <a:t>-composed of simple columnar epithelium invaginated in to simple tubular glands, ciliated columnar cells and secretory columnar cells.</a:t>
            </a:r>
          </a:p>
          <a:p>
            <a:pPr algn="just">
              <a:buNone/>
            </a:pPr>
            <a:r>
              <a:rPr lang="en-US" sz="2800" dirty="0" smtClean="0"/>
              <a:t>-lamina propria composed of highly cellular connective tissue and vessels.</a:t>
            </a:r>
          </a:p>
          <a:p>
            <a:pPr algn="just">
              <a:buNone/>
            </a:pPr>
            <a:r>
              <a:rPr lang="en-US" sz="2800" dirty="0" smtClean="0"/>
              <a:t>-two zones in Endometrium:</a:t>
            </a:r>
          </a:p>
          <a:p>
            <a:pPr algn="just">
              <a:buNone/>
            </a:pPr>
            <a:r>
              <a:rPr lang="en-US" sz="2800" dirty="0" smtClean="0"/>
              <a:t>1-Functinal layer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a thick superficial layer that is sloughed off during menstruation.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Replaced during each menstrual cycle.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Is vascular zed by numerous coiled arteries.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2-Basal layer</a:t>
            </a:r>
          </a:p>
          <a:p>
            <a:pPr algn="just">
              <a:buFontTx/>
              <a:buChar char="-"/>
            </a:pPr>
            <a:r>
              <a:rPr lang="en-US" dirty="0" smtClean="0"/>
              <a:t>A </a:t>
            </a:r>
            <a:r>
              <a:rPr lang="en-US" sz="2800" dirty="0" smtClean="0"/>
              <a:t>deeper layer, narrow whose glands and connective tissue elements retained after menstruation.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Gland cells give rise to new epithelium. 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b="1" dirty="0" smtClean="0"/>
              <a:t>*Myometrium</a:t>
            </a:r>
          </a:p>
          <a:p>
            <a:pPr algn="just">
              <a:buNone/>
            </a:pPr>
            <a:r>
              <a:rPr lang="en-US" sz="2800" dirty="0" smtClean="0"/>
              <a:t>-thickest muscular layer wall of the uterus.</a:t>
            </a:r>
          </a:p>
          <a:p>
            <a:pPr algn="just">
              <a:buNone/>
            </a:pPr>
            <a:r>
              <a:rPr lang="en-US" sz="2800" dirty="0" smtClean="0"/>
              <a:t>-composed of three layers of smooth muscle separated by connective tissue.</a:t>
            </a:r>
          </a:p>
          <a:p>
            <a:pPr algn="just">
              <a:buNone/>
            </a:pPr>
            <a:r>
              <a:rPr lang="en-US" sz="2800" dirty="0" smtClean="0"/>
              <a:t>-inner and outer layers are mostly longitudinal in orientation.</a:t>
            </a:r>
          </a:p>
          <a:p>
            <a:pPr algn="just">
              <a:buNone/>
            </a:pPr>
            <a:r>
              <a:rPr lang="en-US" sz="2800" dirty="0" smtClean="0"/>
              <a:t>-middle layers are more circular, thickens in pregnancy with more smooth muscle cells and increased collagen.</a:t>
            </a:r>
          </a:p>
          <a:p>
            <a:pPr algn="just">
              <a:buNone/>
            </a:pPr>
            <a:r>
              <a:rPr lang="en-US" sz="2800" dirty="0" smtClean="0"/>
              <a:t>-the size and number of the myometrial muscle cell related to estrogen level.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2-Basal layer</a:t>
            </a:r>
          </a:p>
          <a:p>
            <a:pPr algn="just">
              <a:buFontTx/>
              <a:buChar char="-"/>
            </a:pPr>
            <a:r>
              <a:rPr lang="en-US" dirty="0" smtClean="0"/>
              <a:t>A </a:t>
            </a:r>
            <a:r>
              <a:rPr lang="en-US" sz="2800" dirty="0" smtClean="0"/>
              <a:t>deeper layer, narrow whose glands and connective tissue elements retained after menstruation.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Gland cells give rise to new epithelium. 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b="1" dirty="0" smtClean="0"/>
              <a:t>*Myometrium</a:t>
            </a:r>
          </a:p>
          <a:p>
            <a:pPr algn="just">
              <a:buNone/>
            </a:pPr>
            <a:r>
              <a:rPr lang="en-US" sz="2800" dirty="0" smtClean="0"/>
              <a:t>-thickest muscular layer wall of the uterus.</a:t>
            </a:r>
          </a:p>
          <a:p>
            <a:pPr algn="just">
              <a:buNone/>
            </a:pPr>
            <a:r>
              <a:rPr lang="en-US" sz="2800" dirty="0" smtClean="0"/>
              <a:t>-composed of three layers of smooth muscle separated by connective tissue.</a:t>
            </a:r>
          </a:p>
          <a:p>
            <a:pPr algn="just">
              <a:buNone/>
            </a:pPr>
            <a:r>
              <a:rPr lang="en-US" sz="2800" dirty="0" smtClean="0"/>
              <a:t>-inner and outer layers are mostly longitudinal in orientation.</a:t>
            </a:r>
          </a:p>
          <a:p>
            <a:pPr algn="just">
              <a:buNone/>
            </a:pPr>
            <a:r>
              <a:rPr lang="en-US" sz="2800" dirty="0" smtClean="0"/>
              <a:t>-middle layers are more circular, thickens in pregnancy with more smooth muscle cells and increased collagen.</a:t>
            </a:r>
          </a:p>
          <a:p>
            <a:pPr algn="just">
              <a:buNone/>
            </a:pPr>
            <a:r>
              <a:rPr lang="en-US" sz="2800" dirty="0" smtClean="0"/>
              <a:t>-the size and number of the myometrial muscle cell related to estrogen level.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763000" cy="6096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*Serosa or Adventitia</a:t>
            </a:r>
          </a:p>
          <a:p>
            <a:pPr algn="just">
              <a:buNone/>
            </a:pPr>
            <a:r>
              <a:rPr lang="en-US" sz="2800" dirty="0" smtClean="0"/>
              <a:t>-much of its anterior portion is covered by adventitia consist of connective tissue without an epithelial covering.</a:t>
            </a:r>
          </a:p>
          <a:p>
            <a:pPr algn="just">
              <a:buNone/>
            </a:pPr>
            <a:r>
              <a:rPr lang="en-US" sz="2800" dirty="0" smtClean="0"/>
              <a:t>-the fundus and posterior portion of the body are covered by a serosa, composed of a layer of squamous mesothelium cells resting on areolar c.t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Uterine cervix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19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-</a:t>
            </a:r>
            <a:r>
              <a:rPr lang="en-US" sz="2800" dirty="0" smtClean="0"/>
              <a:t>lower part of uterus.</a:t>
            </a:r>
          </a:p>
          <a:p>
            <a:pPr algn="just">
              <a:buNone/>
            </a:pPr>
            <a:r>
              <a:rPr lang="en-US" sz="2800" dirty="0" smtClean="0"/>
              <a:t>-lined by mucous secretion simple columnar epithelium.</a:t>
            </a:r>
          </a:p>
          <a:p>
            <a:pPr algn="just">
              <a:buNone/>
            </a:pPr>
            <a:r>
              <a:rPr lang="en-US" sz="2800" dirty="0" smtClean="0"/>
              <a:t>-some smooth muscle and much connective tissue in lamina propria.</a:t>
            </a:r>
          </a:p>
          <a:p>
            <a:pPr algn="just">
              <a:buNone/>
            </a:pPr>
            <a:r>
              <a:rPr lang="en-US" sz="2800" dirty="0" smtClean="0"/>
              <a:t>-part of cervix in upper vagina has stratified squamous no keratinized epithelium.</a:t>
            </a:r>
          </a:p>
          <a:p>
            <a:pPr algn="just">
              <a:buNone/>
            </a:pPr>
            <a:r>
              <a:rPr lang="en-US" sz="2800" dirty="0" smtClean="0"/>
              <a:t>-cervical mucosa has mucous glands.</a:t>
            </a:r>
          </a:p>
          <a:p>
            <a:pPr algn="just">
              <a:buNone/>
            </a:pPr>
            <a:r>
              <a:rPr lang="en-US" sz="2800" dirty="0" smtClean="0"/>
              <a:t>-less branching no coiled artery, thicker Endometrium and thinner Myometrium.</a:t>
            </a:r>
          </a:p>
          <a:p>
            <a:pPr algn="just">
              <a:buNone/>
            </a:pPr>
            <a:r>
              <a:rPr lang="en-US" sz="2800" dirty="0" smtClean="0"/>
              <a:t>-cervical mucosa remains intact during menstrual cycle.</a:t>
            </a:r>
          </a:p>
          <a:p>
            <a:pPr algn="just">
              <a:buNone/>
            </a:pPr>
            <a:r>
              <a:rPr lang="en-US" sz="2800" dirty="0" smtClean="0"/>
              <a:t>-Cervical gland secretions vary during menstrual cycle.</a:t>
            </a:r>
          </a:p>
          <a:p>
            <a:pPr algn="just">
              <a:buNone/>
            </a:pPr>
            <a:r>
              <a:rPr lang="en-US" sz="2800" dirty="0" smtClean="0"/>
              <a:t>-at ovulation mucous is watery so sperm can penetrate easily, in luteal phase or pregnancy mucous more viscous to block sperm or microbes.</a:t>
            </a:r>
          </a:p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Vagina</a:t>
            </a:r>
          </a:p>
          <a:p>
            <a:pPr algn="just">
              <a:buNone/>
            </a:pPr>
            <a:r>
              <a:rPr lang="en-US" sz="2800" dirty="0" smtClean="0"/>
              <a:t>-epithelium is stratified squamous partly keratinized.</a:t>
            </a:r>
          </a:p>
          <a:p>
            <a:pPr algn="just">
              <a:buNone/>
            </a:pPr>
            <a:r>
              <a:rPr lang="en-US" sz="2800" dirty="0" smtClean="0"/>
              <a:t>-no glands in epithelium.</a:t>
            </a:r>
          </a:p>
          <a:p>
            <a:pPr algn="just">
              <a:buNone/>
            </a:pPr>
            <a:r>
              <a:rPr lang="en-US" sz="2800" dirty="0" smtClean="0"/>
              <a:t>-underlying lamina propria of loose connective tissue, highly vascular zed with many elastic fibers.</a:t>
            </a:r>
          </a:p>
          <a:p>
            <a:pPr algn="just">
              <a:buNone/>
            </a:pPr>
            <a:r>
              <a:rPr lang="en-US" sz="2800" dirty="0" smtClean="0"/>
              <a:t>-muscular layer of circular and longitudinal smooth muscle.</a:t>
            </a:r>
          </a:p>
          <a:p>
            <a:pPr algn="just">
              <a:buNone/>
            </a:pPr>
            <a:r>
              <a:rPr lang="en-US" sz="2800" dirty="0" smtClean="0"/>
              <a:t>-adventitia of dense irregular connective tissue with elastic fibers, many vessels and nerves.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Uterine cervix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fteen</dc:creator>
  <cp:lastModifiedBy>Maher Fattouh</cp:lastModifiedBy>
  <cp:revision>1</cp:revision>
  <dcterms:created xsi:type="dcterms:W3CDTF">2006-08-16T00:00:00Z</dcterms:created>
  <dcterms:modified xsi:type="dcterms:W3CDTF">2019-01-08T19:52:48Z</dcterms:modified>
</cp:coreProperties>
</file>